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41" r:id="rId2"/>
    <p:sldId id="342" r:id="rId3"/>
    <p:sldId id="343" r:id="rId4"/>
    <p:sldId id="344" r:id="rId5"/>
    <p:sldId id="304" r:id="rId6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2A0A353-1AE7-44E2-90A0-83AD3CB85436}">
          <p14:sldIdLst>
            <p14:sldId id="341"/>
            <p14:sldId id="342"/>
            <p14:sldId id="343"/>
            <p14:sldId id="344"/>
            <p14:sldId id="304"/>
          </p14:sldIdLst>
        </p14:section>
        <p14:section name="タイトルなしのセクション" id="{650488EB-CBCC-48D7-9D89-E1876074E02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EFFF"/>
    <a:srgbClr val="FFCCFF"/>
    <a:srgbClr val="FD0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1" autoAdjust="0"/>
    <p:restoredTop sz="70366" autoAdjust="0"/>
  </p:normalViewPr>
  <p:slideViewPr>
    <p:cSldViewPr>
      <p:cViewPr varScale="1">
        <p:scale>
          <a:sx n="94" d="100"/>
          <a:sy n="94" d="100"/>
        </p:scale>
        <p:origin x="102" y="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6331"/>
          </a:xfrm>
          <a:prstGeom prst="rect">
            <a:avLst/>
          </a:prstGeom>
        </p:spPr>
        <p:txBody>
          <a:bodyPr vert="horz" lIns="91397" tIns="45699" rIns="91397" bIns="4569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0445" y="3"/>
            <a:ext cx="2945659" cy="496331"/>
          </a:xfrm>
          <a:prstGeom prst="rect">
            <a:avLst/>
          </a:prstGeom>
        </p:spPr>
        <p:txBody>
          <a:bodyPr vert="horz" lIns="91397" tIns="45699" rIns="91397" bIns="45699" rtlCol="0"/>
          <a:lstStyle>
            <a:lvl1pPr algn="r">
              <a:defRPr sz="1200"/>
            </a:lvl1pPr>
          </a:lstStyle>
          <a:p>
            <a:fld id="{320CCDF4-7230-473A-81B9-B8DCB27C60FC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3" y="9428588"/>
            <a:ext cx="2945659" cy="496331"/>
          </a:xfrm>
          <a:prstGeom prst="rect">
            <a:avLst/>
          </a:prstGeom>
        </p:spPr>
        <p:txBody>
          <a:bodyPr vert="horz" lIns="91397" tIns="45699" rIns="91397" bIns="4569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0445" y="9428588"/>
            <a:ext cx="2945659" cy="496331"/>
          </a:xfrm>
          <a:prstGeom prst="rect">
            <a:avLst/>
          </a:prstGeom>
        </p:spPr>
        <p:txBody>
          <a:bodyPr vert="horz" lIns="91397" tIns="45699" rIns="91397" bIns="45699" rtlCol="0" anchor="b"/>
          <a:lstStyle>
            <a:lvl1pPr algn="r">
              <a:defRPr sz="1200"/>
            </a:lvl1pPr>
          </a:lstStyle>
          <a:p>
            <a:fld id="{BE40AC01-ABFD-49C2-8FA5-BE728F6F4C5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0799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397" tIns="45699" rIns="91397" bIns="45699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397" tIns="45699" rIns="91397" bIns="45699" rtlCol="0"/>
          <a:lstStyle>
            <a:lvl1pPr algn="r">
              <a:defRPr sz="1200"/>
            </a:lvl1pPr>
          </a:lstStyle>
          <a:p>
            <a:fld id="{AD1A8C9A-9D68-4090-851F-73491F3E303C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7" tIns="45699" rIns="91397" bIns="45699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42" y="4715271"/>
            <a:ext cx="5438792" cy="4467220"/>
          </a:xfrm>
          <a:prstGeom prst="rect">
            <a:avLst/>
          </a:prstGeom>
        </p:spPr>
        <p:txBody>
          <a:bodyPr vert="horz" lIns="91397" tIns="45699" rIns="91397" bIns="4569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225"/>
            <a:ext cx="2946058" cy="496100"/>
          </a:xfrm>
          <a:prstGeom prst="rect">
            <a:avLst/>
          </a:prstGeom>
        </p:spPr>
        <p:txBody>
          <a:bodyPr vert="horz" lIns="91397" tIns="45699" rIns="91397" bIns="45699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530" y="9428225"/>
            <a:ext cx="2946058" cy="496100"/>
          </a:xfrm>
          <a:prstGeom prst="rect">
            <a:avLst/>
          </a:prstGeom>
        </p:spPr>
        <p:txBody>
          <a:bodyPr vert="horz" lIns="91397" tIns="45699" rIns="91397" bIns="45699" rtlCol="0" anchor="b"/>
          <a:lstStyle>
            <a:lvl1pPr algn="r">
              <a:defRPr sz="1200"/>
            </a:lvl1pPr>
          </a:lstStyle>
          <a:p>
            <a:fld id="{EF8DB866-B8B0-40C0-A1E4-2BE9CEAF2595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2242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　　　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①連絡先を変更したら、すぐに手続きを行うこと。（留学生カードの変更を忘れないように！）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　②Ｋ‘Ｓ　</a:t>
            </a:r>
            <a:r>
              <a:rPr kumimoji="1" lang="en-US" altLang="ja-JP" dirty="0" smtClean="0"/>
              <a:t>LIFE</a:t>
            </a:r>
            <a:r>
              <a:rPr kumimoji="1" lang="ja-JP" altLang="en-US" dirty="0" err="1" smtClean="0"/>
              <a:t>に登</a:t>
            </a:r>
            <a:r>
              <a:rPr kumimoji="1" lang="ja-JP" altLang="en-US" dirty="0" smtClean="0"/>
              <a:t>録されている住所、電話番号と実際の連絡先が一致していない学生が多々います。必ず、履修登録時に確認すること！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8DB866-B8B0-40C0-A1E4-2BE9CEAF2595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5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B608-FD0F-4539-BC61-192B6FF08197}" type="datetimeFigureOut">
              <a:rPr kumimoji="1" lang="ja-JP" altLang="en-US" smtClean="0"/>
              <a:pPr/>
              <a:t>2020/4/10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4311-51BA-4E9B-85C0-A7864CA9AC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16632"/>
            <a:ext cx="8748972" cy="76977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１．提出物について（全員提出）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08" y="1038746"/>
            <a:ext cx="8748972" cy="3270640"/>
          </a:xfrm>
          <a:ln>
            <a:solidFill>
              <a:schemeClr val="tx2"/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ja-JP" altLang="en-US" sz="4500" dirty="0" smtClean="0"/>
              <a:t>①パスポート（顔写真のページ）のコピー</a:t>
            </a:r>
            <a:endParaRPr kumimoji="1" lang="en-US" altLang="ja-JP" sz="4500" dirty="0" smtClean="0"/>
          </a:p>
          <a:p>
            <a:pPr marL="0" indent="0">
              <a:buNone/>
            </a:pPr>
            <a:r>
              <a:rPr lang="ja-JP" altLang="en-US" sz="4500" dirty="0"/>
              <a:t>②</a:t>
            </a:r>
            <a:r>
              <a:rPr kumimoji="1" lang="ja-JP" altLang="en-US" sz="4500" dirty="0" smtClean="0"/>
              <a:t>在留カード（両面）のコピー</a:t>
            </a:r>
            <a:endParaRPr kumimoji="1" lang="en-US" altLang="ja-JP" sz="4500" dirty="0" smtClean="0"/>
          </a:p>
          <a:p>
            <a:pPr marL="0" indent="0">
              <a:buNone/>
            </a:pPr>
            <a:r>
              <a:rPr lang="ja-JP" altLang="en-US" sz="4500" dirty="0"/>
              <a:t>③</a:t>
            </a:r>
            <a:r>
              <a:rPr lang="zh-TW" altLang="en-US" sz="4500" dirty="0" smtClean="0"/>
              <a:t>資格外</a:t>
            </a:r>
            <a:r>
              <a:rPr lang="zh-TW" altLang="en-US" sz="4500" dirty="0"/>
              <a:t>活動状況</a:t>
            </a:r>
            <a:r>
              <a:rPr lang="zh-TW" altLang="en-US" sz="4500" dirty="0" smtClean="0"/>
              <a:t>報告書</a:t>
            </a:r>
            <a:endParaRPr lang="en-US" altLang="zh-TW" sz="4500" dirty="0" smtClean="0"/>
          </a:p>
          <a:p>
            <a:pPr marL="0" indent="0">
              <a:buNone/>
            </a:pPr>
            <a:r>
              <a:rPr lang="ja-JP" altLang="en-US" sz="4500" dirty="0" smtClean="0">
                <a:solidFill>
                  <a:srgbClr val="FF0000"/>
                </a:solidFill>
              </a:rPr>
              <a:t>　</a:t>
            </a:r>
            <a:r>
              <a:rPr lang="en-US" altLang="ja-JP" sz="4500" dirty="0" smtClean="0">
                <a:solidFill>
                  <a:srgbClr val="FF0000"/>
                </a:solidFill>
              </a:rPr>
              <a:t>※</a:t>
            </a:r>
            <a:r>
              <a:rPr lang="ja-JP" altLang="en-US" sz="4500" dirty="0" smtClean="0">
                <a:solidFill>
                  <a:srgbClr val="FF0000"/>
                </a:solidFill>
              </a:rPr>
              <a:t>在留資格が「留学」であること</a:t>
            </a:r>
            <a:r>
              <a:rPr lang="ja-JP" altLang="en-US" sz="4500" dirty="0">
                <a:solidFill>
                  <a:srgbClr val="FF0000"/>
                </a:solidFill>
              </a:rPr>
              <a:t>　</a:t>
            </a:r>
            <a:endParaRPr lang="en-US" altLang="ja-JP" sz="4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500" dirty="0" smtClean="0">
                <a:solidFill>
                  <a:srgbClr val="FF0000"/>
                </a:solidFill>
              </a:rPr>
              <a:t>　</a:t>
            </a:r>
            <a:r>
              <a:rPr lang="en-US" altLang="ja-JP" sz="4500" dirty="0" smtClean="0">
                <a:solidFill>
                  <a:srgbClr val="FF0000"/>
                </a:solidFill>
              </a:rPr>
              <a:t>※</a:t>
            </a:r>
            <a:r>
              <a:rPr lang="ja-JP" altLang="en-US" sz="4500" dirty="0">
                <a:solidFill>
                  <a:srgbClr val="FF0000"/>
                </a:solidFill>
              </a:rPr>
              <a:t>在留期限が５月１日以降まである</a:t>
            </a:r>
            <a:r>
              <a:rPr lang="ja-JP" altLang="en-US" sz="4500" dirty="0" smtClean="0">
                <a:solidFill>
                  <a:srgbClr val="FF0000"/>
                </a:solidFill>
              </a:rPr>
              <a:t>もの</a:t>
            </a:r>
            <a:endParaRPr lang="zh-TW" altLang="en-US" sz="4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4500" dirty="0"/>
              <a:t>④</a:t>
            </a:r>
            <a:r>
              <a:rPr lang="ja-JP" altLang="en-US" sz="4500" dirty="0" smtClean="0">
                <a:solidFill>
                  <a:prstClr val="black"/>
                </a:solidFill>
              </a:rPr>
              <a:t>緊急</a:t>
            </a:r>
            <a:r>
              <a:rPr lang="ja-JP" altLang="en-US" sz="4500" dirty="0">
                <a:solidFill>
                  <a:prstClr val="black"/>
                </a:solidFill>
              </a:rPr>
              <a:t>連絡先</a:t>
            </a:r>
            <a:r>
              <a:rPr lang="ja-JP" altLang="en-US" sz="4500" dirty="0" smtClean="0">
                <a:solidFill>
                  <a:prstClr val="black"/>
                </a:solidFill>
              </a:rPr>
              <a:t>確認書（</a:t>
            </a:r>
            <a:r>
              <a:rPr lang="en-US" altLang="ja-JP" sz="4500" dirty="0" smtClean="0">
                <a:solidFill>
                  <a:prstClr val="black"/>
                </a:solidFill>
              </a:rPr>
              <a:t>2020</a:t>
            </a:r>
            <a:r>
              <a:rPr lang="ja-JP" altLang="en-US" sz="4500" dirty="0" smtClean="0">
                <a:solidFill>
                  <a:prstClr val="black"/>
                </a:solidFill>
              </a:rPr>
              <a:t>年）</a:t>
            </a:r>
            <a:endParaRPr lang="en-US" altLang="ja-JP" sz="45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sz="4800" dirty="0" smtClean="0"/>
              <a:t>⑤</a:t>
            </a:r>
            <a:r>
              <a:rPr lang="ja-JP" altLang="en-US" sz="4800" dirty="0"/>
              <a:t>留学生カード（国際交流センターで配付）</a:t>
            </a:r>
          </a:p>
          <a:p>
            <a:pPr marL="0" indent="0">
              <a:buNone/>
            </a:pPr>
            <a:r>
              <a:rPr lang="ja-JP" altLang="en-US" sz="4800" dirty="0" smtClean="0"/>
              <a:t>⑥</a:t>
            </a:r>
            <a:r>
              <a:rPr lang="ja-JP" altLang="en-US" sz="4800" dirty="0"/>
              <a:t>日本語能力試験結果のコピー（学部生のみ）</a:t>
            </a:r>
          </a:p>
          <a:p>
            <a:pPr marL="0" indent="0">
              <a:buNone/>
            </a:pPr>
            <a:endParaRPr lang="en-US" altLang="ja-JP" sz="45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altLang="ja-JP" sz="45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9522" y="5877272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留学生として扱えません！！</a:t>
            </a:r>
            <a:endParaRPr kumimoji="1" lang="en-US" altLang="ja-JP" sz="2400" b="1" dirty="0" smtClean="0">
              <a:solidFill>
                <a:srgbClr val="FF0000"/>
              </a:solidFill>
            </a:endParaRPr>
          </a:p>
          <a:p>
            <a:r>
              <a:rPr kumimoji="1" lang="ja-JP" altLang="en-US" sz="2400" b="1" dirty="0" smtClean="0">
                <a:solidFill>
                  <a:srgbClr val="FF0000"/>
                </a:solidFill>
              </a:rPr>
              <a:t>（出入国在留管理局に報告できません）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395536" y="4539331"/>
            <a:ext cx="2088232" cy="12229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未提出だと・・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9458" y="4539331"/>
            <a:ext cx="59870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提出期限</a:t>
            </a:r>
            <a:endParaRPr lang="en-US" altLang="ja-JP" sz="3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3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2020</a:t>
            </a:r>
            <a:r>
              <a:rPr lang="ja-JP" altLang="en-US" sz="3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3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3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3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15</a:t>
            </a:r>
            <a:r>
              <a:rPr lang="ja-JP" altLang="en-US" sz="3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</a:t>
            </a:r>
            <a:r>
              <a:rPr lang="ja-JP" altLang="en-US" sz="34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金</a:t>
            </a:r>
            <a:r>
              <a:rPr lang="ja-JP" altLang="en-US" sz="3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34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00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16632"/>
            <a:ext cx="8748972" cy="76977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２．授業料</a:t>
            </a: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の支払いについて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08" y="1124744"/>
            <a:ext cx="8732988" cy="1104216"/>
          </a:xfrm>
          <a:ln w="28575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前期納付締切日：</a:t>
            </a:r>
            <a:r>
              <a:rPr lang="en-US" altLang="ja-JP" sz="2800" dirty="0" smtClean="0">
                <a:solidFill>
                  <a:prstClr val="black"/>
                </a:solidFill>
              </a:rPr>
              <a:t>5</a:t>
            </a:r>
            <a:r>
              <a:rPr lang="ja-JP" altLang="en-US" sz="2800" dirty="0" smtClean="0">
                <a:solidFill>
                  <a:prstClr val="black"/>
                </a:solidFill>
              </a:rPr>
              <a:t>月</a:t>
            </a:r>
            <a:r>
              <a:rPr lang="en-US" altLang="ja-JP" sz="2800" dirty="0" smtClean="0">
                <a:solidFill>
                  <a:prstClr val="black"/>
                </a:solidFill>
              </a:rPr>
              <a:t>12</a:t>
            </a:r>
            <a:r>
              <a:rPr lang="ja-JP" altLang="en-US" sz="2800" dirty="0" smtClean="0">
                <a:solidFill>
                  <a:prstClr val="black"/>
                </a:solidFill>
              </a:rPr>
              <a:t>日（火）</a:t>
            </a:r>
            <a:endParaRPr lang="en-US" altLang="ja-JP" sz="2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>
                <a:solidFill>
                  <a:prstClr val="black"/>
                </a:solidFill>
              </a:rPr>
              <a:t>後期納付締切日：</a:t>
            </a:r>
            <a:r>
              <a:rPr lang="en-US" altLang="ja-JP" sz="2800" dirty="0" smtClean="0">
                <a:solidFill>
                  <a:prstClr val="black"/>
                </a:solidFill>
              </a:rPr>
              <a:t>10</a:t>
            </a:r>
            <a:r>
              <a:rPr lang="ja-JP" altLang="en-US" sz="2800" dirty="0" smtClean="0">
                <a:solidFill>
                  <a:prstClr val="black"/>
                </a:solidFill>
              </a:rPr>
              <a:t>月</a:t>
            </a:r>
            <a:r>
              <a:rPr lang="en-US" altLang="ja-JP" sz="2800" dirty="0" smtClean="0">
                <a:solidFill>
                  <a:prstClr val="black"/>
                </a:solidFill>
              </a:rPr>
              <a:t>12</a:t>
            </a:r>
            <a:r>
              <a:rPr lang="ja-JP" altLang="en-US" sz="2800" dirty="0" smtClean="0">
                <a:solidFill>
                  <a:prstClr val="black"/>
                </a:solidFill>
              </a:rPr>
              <a:t>日（月）</a:t>
            </a:r>
            <a:endParaRPr lang="en-US" altLang="ja-JP" sz="2800" dirty="0">
              <a:solidFill>
                <a:prstClr val="black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>
            <a:off x="251520" y="2404183"/>
            <a:ext cx="2880320" cy="2032930"/>
          </a:xfrm>
          <a:prstGeom prst="downArrow">
            <a:avLst>
              <a:gd name="adj1" fmla="val 65461"/>
              <a:gd name="adj2" fmla="val 42792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支払い</a:t>
            </a:r>
            <a:endParaRPr kumimoji="1" lang="en-US" altLang="ja-JP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期限を</a:t>
            </a:r>
            <a:endParaRPr kumimoji="1" lang="en-US" altLang="ja-JP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延ばしたい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35896" y="2404182"/>
            <a:ext cx="5112568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延納手続き締切日</a:t>
            </a:r>
            <a:endParaRPr lang="en-US" altLang="ja-JP" sz="28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（本館１階　財務部で申請）</a:t>
            </a:r>
            <a:endParaRPr lang="en-US" altLang="ja-JP" sz="28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前期：</a:t>
            </a:r>
            <a:r>
              <a:rPr lang="en-US" altLang="ja-JP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22</a:t>
            </a:r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日（水）まで</a:t>
            </a:r>
            <a:r>
              <a:rPr lang="ja-JP" altLang="en-US" sz="28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28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8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後期</a:t>
            </a:r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28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25</a:t>
            </a:r>
            <a:r>
              <a:rPr lang="ja-JP" altLang="en-US" sz="28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日（金）まで</a:t>
            </a:r>
            <a:endParaRPr lang="en-US" altLang="ja-JP" sz="32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52304" y="4645336"/>
            <a:ext cx="8624192" cy="182255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sz="3100" dirty="0" smtClean="0">
                <a:solidFill>
                  <a:srgbClr val="FF0000"/>
                </a:solidFill>
              </a:rPr>
              <a:t>前期納付締切日：</a:t>
            </a:r>
            <a:r>
              <a:rPr lang="en-US" altLang="ja-JP" sz="3100" dirty="0">
                <a:solidFill>
                  <a:srgbClr val="FF0000"/>
                </a:solidFill>
              </a:rPr>
              <a:t>6</a:t>
            </a:r>
            <a:r>
              <a:rPr lang="ja-JP" altLang="en-US" sz="3100" dirty="0" smtClean="0">
                <a:solidFill>
                  <a:srgbClr val="FF0000"/>
                </a:solidFill>
              </a:rPr>
              <a:t>月</a:t>
            </a:r>
            <a:r>
              <a:rPr lang="en-US" altLang="ja-JP" sz="3100" dirty="0" smtClean="0">
                <a:solidFill>
                  <a:srgbClr val="FF0000"/>
                </a:solidFill>
              </a:rPr>
              <a:t>29</a:t>
            </a:r>
            <a:r>
              <a:rPr lang="ja-JP" altLang="en-US" sz="3100" dirty="0" smtClean="0">
                <a:solidFill>
                  <a:srgbClr val="FF0000"/>
                </a:solidFill>
              </a:rPr>
              <a:t>日（月）</a:t>
            </a:r>
            <a:endParaRPr lang="en-US" altLang="ja-JP" sz="3100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3100" dirty="0" smtClean="0">
                <a:solidFill>
                  <a:srgbClr val="FF0000"/>
                </a:solidFill>
              </a:rPr>
              <a:t>後期納付締切日：</a:t>
            </a:r>
            <a:r>
              <a:rPr lang="en-US" altLang="ja-JP" sz="3100" dirty="0" smtClean="0">
                <a:solidFill>
                  <a:srgbClr val="FF0000"/>
                </a:solidFill>
              </a:rPr>
              <a:t>11</a:t>
            </a:r>
            <a:r>
              <a:rPr lang="ja-JP" altLang="en-US" sz="3100" dirty="0" smtClean="0">
                <a:solidFill>
                  <a:srgbClr val="FF0000"/>
                </a:solidFill>
              </a:rPr>
              <a:t>月</a:t>
            </a:r>
            <a:r>
              <a:rPr lang="en-US" altLang="ja-JP" sz="3100" dirty="0" smtClean="0">
                <a:solidFill>
                  <a:srgbClr val="FF0000"/>
                </a:solidFill>
              </a:rPr>
              <a:t>2</a:t>
            </a:r>
            <a:r>
              <a:rPr lang="en-US" altLang="ja-JP" sz="3100" dirty="0">
                <a:solidFill>
                  <a:srgbClr val="FF0000"/>
                </a:solidFill>
              </a:rPr>
              <a:t>7</a:t>
            </a:r>
            <a:r>
              <a:rPr lang="ja-JP" altLang="en-US" sz="3100" dirty="0" smtClean="0">
                <a:solidFill>
                  <a:srgbClr val="FF0000"/>
                </a:solidFill>
              </a:rPr>
              <a:t>日（金）</a:t>
            </a:r>
            <a:endParaRPr lang="en-US" altLang="ja-JP" sz="3100" dirty="0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 smtClean="0"/>
              <a:t>注１．海外送金が必要な留学生は早めに手続きを！！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r>
              <a:rPr lang="ja-JP" altLang="en-US" sz="1800" dirty="0"/>
              <a:t>　</a:t>
            </a:r>
            <a:r>
              <a:rPr lang="ja-JP" altLang="en-US" sz="1800" dirty="0" smtClean="0"/>
              <a:t>２．納付は、必ず金融機関をとおして振り込んでください。</a:t>
            </a:r>
            <a:endParaRPr lang="en-US" altLang="ja-JP" sz="1800" dirty="0" smtClean="0"/>
          </a:p>
          <a:p>
            <a:pPr marL="0" indent="0">
              <a:buFont typeface="Arial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66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16632"/>
            <a:ext cx="8748972" cy="76977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３．授業料</a:t>
            </a: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の減免</a:t>
            </a:r>
            <a:r>
              <a:rPr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３０％</a:t>
            </a:r>
            <a:r>
              <a:rPr lang="en-US" altLang="ja-JP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)</a:t>
            </a: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について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3508" y="1038746"/>
            <a:ext cx="8748972" cy="2229620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1800" dirty="0" smtClean="0"/>
              <a:t>【</a:t>
            </a:r>
            <a:r>
              <a:rPr lang="ja-JP" altLang="en-US" sz="1800" dirty="0"/>
              <a:t>対象</a:t>
            </a:r>
            <a:r>
              <a:rPr lang="en-US" altLang="ja-JP" sz="1800" dirty="0" smtClean="0"/>
              <a:t>】</a:t>
            </a:r>
          </a:p>
          <a:p>
            <a:pPr marL="0" indent="0">
              <a:buNone/>
            </a:pPr>
            <a:r>
              <a:rPr lang="ja-JP" altLang="en-US" sz="1800" dirty="0" smtClean="0"/>
              <a:t>①１ページに記載している提出物をすべて提出していること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dirty="0" smtClean="0"/>
              <a:t>②基準単位を満たしている者　</a:t>
            </a:r>
            <a:r>
              <a:rPr lang="en-US" altLang="ja-JP" sz="1800" dirty="0" smtClean="0">
                <a:solidFill>
                  <a:srgbClr val="FF0000"/>
                </a:solidFill>
              </a:rPr>
              <a:t>※</a:t>
            </a:r>
            <a:r>
              <a:rPr lang="ja-JP" altLang="en-US" sz="1800" dirty="0" smtClean="0">
                <a:solidFill>
                  <a:srgbClr val="FF0000"/>
                </a:solidFill>
              </a:rPr>
              <a:t>下表参照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1800" dirty="0"/>
              <a:t>③</a:t>
            </a:r>
            <a:r>
              <a:rPr lang="ja-JP" altLang="en-US" sz="1800" dirty="0" smtClean="0"/>
              <a:t>経済的</a:t>
            </a:r>
            <a:r>
              <a:rPr lang="ja-JP" altLang="en-US" sz="1800" dirty="0"/>
              <a:t>事由により修学が困難で</a:t>
            </a:r>
            <a:r>
              <a:rPr lang="ja-JP" altLang="en-US" sz="1800" dirty="0" smtClean="0"/>
              <a:t>あると認められ</a:t>
            </a:r>
            <a:r>
              <a:rPr lang="ja-JP" altLang="en-US" sz="1800" dirty="0"/>
              <a:t>る</a:t>
            </a:r>
            <a:r>
              <a:rPr lang="ja-JP" altLang="en-US" sz="1800" dirty="0" smtClean="0"/>
              <a:t>者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④</a:t>
            </a:r>
            <a:r>
              <a:rPr lang="ja-JP" altLang="en-US" sz="1800" dirty="0" smtClean="0"/>
              <a:t>申請手続きを期限内までに行った者（締切厳守）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⑤</a:t>
            </a:r>
            <a:r>
              <a:rPr lang="ja-JP" altLang="en-US" sz="1800" dirty="0" smtClean="0"/>
              <a:t>昨年度「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　」対象行事へ参加した者</a:t>
            </a:r>
            <a:endParaRPr lang="en-US" altLang="ja-JP" sz="1800" dirty="0" smtClean="0"/>
          </a:p>
          <a:p>
            <a:pPr marL="0" indent="0">
              <a:buNone/>
            </a:pPr>
            <a:endParaRPr lang="ja-JP" altLang="en-US" sz="1800" dirty="0"/>
          </a:p>
          <a:p>
            <a:pPr marL="0" indent="0">
              <a:buNone/>
            </a:pPr>
            <a:endParaRPr lang="en-US" altLang="ja-JP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3508" y="4994238"/>
            <a:ext cx="8748972" cy="13234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受付開始</a:t>
            </a:r>
            <a:r>
              <a:rPr lang="ja-JP" altLang="en-US" sz="3200" dirty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endParaRPr lang="en-US" altLang="ja-JP" sz="3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５月初旬（</a:t>
            </a:r>
            <a:r>
              <a:rPr lang="en-US" altLang="ja-JP" sz="2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GW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明け）予定</a:t>
            </a:r>
            <a:endParaRPr lang="en-US" altLang="ja-JP" sz="24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2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詳細に</a:t>
            </a:r>
            <a:r>
              <a:rPr lang="ja-JP" altLang="en-US" sz="24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ついては、</a:t>
            </a:r>
            <a:r>
              <a:rPr lang="en-US" altLang="ja-JP" sz="24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K’s Life</a:t>
            </a:r>
            <a:r>
              <a:rPr lang="ja-JP" altLang="en-US" sz="24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から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通知</a:t>
            </a:r>
            <a:endParaRPr lang="ja-JP" altLang="en-US" sz="2400" b="1" u="sng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699259"/>
            <a:ext cx="430186" cy="430186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368327"/>
              </p:ext>
            </p:extLst>
          </p:nvPr>
        </p:nvGraphicFramePr>
        <p:xfrm>
          <a:off x="143508" y="3660935"/>
          <a:ext cx="8748972" cy="95967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54316">
                  <a:extLst>
                    <a:ext uri="{9D8B030D-6E8A-4147-A177-3AD203B41FA5}">
                      <a16:colId xmlns:a16="http://schemas.microsoft.com/office/drawing/2014/main" val="1383326259"/>
                    </a:ext>
                  </a:extLst>
                </a:gridCol>
                <a:gridCol w="2361958">
                  <a:extLst>
                    <a:ext uri="{9D8B030D-6E8A-4147-A177-3AD203B41FA5}">
                      <a16:colId xmlns:a16="http://schemas.microsoft.com/office/drawing/2014/main" val="1830200152"/>
                    </a:ext>
                  </a:extLst>
                </a:gridCol>
                <a:gridCol w="3932698">
                  <a:extLst>
                    <a:ext uri="{9D8B030D-6E8A-4147-A177-3AD203B41FA5}">
                      <a16:colId xmlns:a16="http://schemas.microsoft.com/office/drawing/2014/main" val="1415062117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２年次生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３年次生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４年次生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4152761"/>
                  </a:ext>
                </a:extLst>
              </a:tr>
              <a:tr h="6716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３１単位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以上取得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６２単位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以上取得</a:t>
                      </a:r>
                      <a:endParaRPr kumimoji="1" lang="ja-JP" altLang="en-US" sz="1200" b="1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９３単位以上取得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b="1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在籍学部の授業科目履修規程に</a:t>
                      </a:r>
                      <a:endParaRPr kumimoji="1" lang="en-US" altLang="ja-JP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rgbClr val="FF0000"/>
                          </a:solidFill>
                        </a:rPr>
                        <a:t>基づき卒業が見込める人が対象</a:t>
                      </a:r>
                      <a:endParaRPr kumimoji="1" lang="ja-JP" altLang="en-US" sz="1200" b="1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046130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143508" y="3337348"/>
            <a:ext cx="2556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＜基準単位＞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02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08" y="116632"/>
            <a:ext cx="8748972" cy="76977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４．休学・退学について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43508" y="1124744"/>
            <a:ext cx="8748972" cy="31085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latin typeface="HG丸ｺﾞｼｯｸM-PRO" pitchFamily="50" charset="-128"/>
                <a:ea typeface="HG丸ｺﾞｼｯｸM-PRO" pitchFamily="50" charset="-128"/>
              </a:rPr>
              <a:t>病気などその他の理由で</a:t>
            </a:r>
            <a:r>
              <a:rPr lang="ja-JP" altLang="en-US" sz="3600" dirty="0" smtClean="0">
                <a:latin typeface="HG丸ｺﾞｼｯｸM-PRO" pitchFamily="50" charset="-128"/>
                <a:ea typeface="HG丸ｺﾞｼｯｸM-PRO" pitchFamily="50" charset="-128"/>
              </a:rPr>
              <a:t>、</a:t>
            </a:r>
            <a:endParaRPr lang="en-US" altLang="ja-JP" sz="3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3600" dirty="0" smtClean="0">
                <a:latin typeface="HG丸ｺﾞｼｯｸM-PRO" pitchFamily="50" charset="-128"/>
                <a:ea typeface="HG丸ｺﾞｼｯｸM-PRO" pitchFamily="50" charset="-128"/>
              </a:rPr>
              <a:t>やむを得ず休学</a:t>
            </a:r>
            <a:r>
              <a:rPr lang="ja-JP" altLang="en-US" sz="3600" dirty="0">
                <a:latin typeface="HG丸ｺﾞｼｯｸM-PRO" pitchFamily="50" charset="-128"/>
                <a:ea typeface="HG丸ｺﾞｼｯｸM-PRO" pitchFamily="50" charset="-128"/>
              </a:rPr>
              <a:t>や退学を</a:t>
            </a:r>
            <a:r>
              <a:rPr lang="ja-JP" altLang="en-US" sz="3600" dirty="0" smtClean="0">
                <a:latin typeface="HG丸ｺﾞｼｯｸM-PRO" pitchFamily="50" charset="-128"/>
                <a:ea typeface="HG丸ｺﾞｼｯｸM-PRO" pitchFamily="50" charset="-128"/>
              </a:rPr>
              <a:t>しなければ</a:t>
            </a:r>
            <a:endParaRPr lang="en-US" altLang="ja-JP" sz="3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3600" dirty="0" smtClean="0">
                <a:latin typeface="HG丸ｺﾞｼｯｸM-PRO" pitchFamily="50" charset="-128"/>
                <a:ea typeface="HG丸ｺﾞｼｯｸM-PRO" pitchFamily="50" charset="-128"/>
              </a:rPr>
              <a:t>ならなく</a:t>
            </a:r>
            <a:r>
              <a:rPr lang="ja-JP" altLang="en-US" sz="3600" dirty="0">
                <a:latin typeface="HG丸ｺﾞｼｯｸM-PRO" pitchFamily="50" charset="-128"/>
                <a:ea typeface="HG丸ｺﾞｼｯｸM-PRO" pitchFamily="50" charset="-128"/>
              </a:rPr>
              <a:t>なった時は</a:t>
            </a:r>
            <a:r>
              <a:rPr lang="en-US" altLang="ja-JP" sz="3600" dirty="0" smtClean="0">
                <a:latin typeface="HG丸ｺﾞｼｯｸM-PRO" pitchFamily="50" charset="-128"/>
                <a:ea typeface="HG丸ｺﾞｼｯｸM-PRO" pitchFamily="50" charset="-128"/>
              </a:rPr>
              <a:t>…</a:t>
            </a:r>
            <a:endParaRPr lang="en-US" altLang="ja-JP" sz="36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44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事前に国際交流センターに</a:t>
            </a:r>
            <a:endParaRPr lang="en-US" altLang="ja-JP" sz="44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44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相談</a:t>
            </a:r>
            <a:r>
              <a:rPr lang="ja-JP" altLang="en-US" sz="44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して下さい</a:t>
            </a:r>
            <a:r>
              <a:rPr lang="ja-JP" altLang="en-US" sz="44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！</a:t>
            </a:r>
            <a:endParaRPr lang="ja-JP" altLang="en-US" sz="44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4725144"/>
            <a:ext cx="8640960" cy="156966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「</a:t>
            </a:r>
            <a:r>
              <a:rPr kumimoji="1" lang="ja-JP" altLang="en-US" sz="32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休学願」受付期間</a:t>
            </a:r>
            <a:endParaRPr kumimoji="1" lang="en-US" altLang="ja-JP" sz="3200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通年休学・前期休学　</a:t>
            </a:r>
            <a:r>
              <a:rPr lang="en-US" altLang="ja-JP" sz="3200" dirty="0">
                <a:latin typeface="HG丸ｺﾞｼｯｸM-PRO" pitchFamily="50" charset="-128"/>
                <a:ea typeface="HG丸ｺﾞｼｯｸM-PRO" pitchFamily="50" charset="-128"/>
              </a:rPr>
              <a:t>4</a:t>
            </a:r>
            <a:r>
              <a:rPr kumimoji="1"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32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en-US" altLang="ja-JP" sz="3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kumimoji="1"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日まで</a:t>
            </a:r>
            <a:endParaRPr kumimoji="1" lang="en-US" altLang="ja-JP" sz="3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後期休学　　　　　  </a:t>
            </a:r>
            <a:r>
              <a:rPr lang="ja-JP" altLang="en-US" sz="3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3200" dirty="0" smtClean="0">
                <a:latin typeface="HG丸ｺﾞｼｯｸM-PRO" pitchFamily="50" charset="-128"/>
                <a:ea typeface="HG丸ｺﾞｼｯｸM-PRO" pitchFamily="50" charset="-128"/>
              </a:rPr>
              <a:t>9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3200" dirty="0" smtClean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en-US" altLang="ja-JP" sz="32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3200" dirty="0" smtClean="0">
                <a:latin typeface="HG丸ｺﾞｼｯｸM-PRO" pitchFamily="50" charset="-128"/>
                <a:ea typeface="HG丸ｺﾞｼｯｸM-PRO" pitchFamily="50" charset="-128"/>
              </a:rPr>
              <a:t>日まで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kumimoji="1" lang="ja-JP" altLang="en-US" sz="4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290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611560" y="1000084"/>
            <a:ext cx="5944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*住所、保証人等を変更した場合</a:t>
            </a:r>
            <a:endParaRPr lang="ja-JP" altLang="en-US" sz="28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下矢印 8"/>
          <p:cNvSpPr/>
          <p:nvPr/>
        </p:nvSpPr>
        <p:spPr>
          <a:xfrm>
            <a:off x="4067944" y="5121362"/>
            <a:ext cx="650133" cy="3929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88042" y="5695164"/>
            <a:ext cx="7643866" cy="9485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すぐに国際交流センターに来室し、</a:t>
            </a:r>
            <a:endParaRPr lang="en-US" altLang="ja-JP" sz="2400" dirty="0" smtClean="0"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2400" dirty="0" smtClean="0">
                <a:solidFill>
                  <a:sysClr val="windowText" lastClr="000000"/>
                </a:solidFill>
                <a:latin typeface="HG丸ｺﾞｼｯｸM-PRO" pitchFamily="50" charset="-128"/>
                <a:ea typeface="HG丸ｺﾞｼｯｸM-PRO" pitchFamily="50" charset="-128"/>
              </a:rPr>
              <a:t>変更手続きを行ってください</a:t>
            </a:r>
            <a:endParaRPr lang="en-US" altLang="ja-JP" sz="2400" dirty="0" smtClean="0">
              <a:solidFill>
                <a:sysClr val="windowText" lastClr="0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1200" dirty="0" smtClean="0">
              <a:solidFill>
                <a:prstClr val="white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99592" y="1574563"/>
            <a:ext cx="7794666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留学生カードの修正</a:t>
            </a:r>
            <a:endParaRPr lang="en-US" altLang="ja-JP" sz="28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各種変更届の提出（印鑑が必要）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3060723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  *携帯電話番号、</a:t>
            </a:r>
            <a:r>
              <a:rPr lang="en-US" altLang="ja-JP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E-MAIL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を変更した場合</a:t>
            </a:r>
            <a:endParaRPr lang="ja-JP" altLang="en-US" sz="2800" dirty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92841" y="3653834"/>
            <a:ext cx="7794666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留学生カードの修正</a:t>
            </a:r>
            <a:endParaRPr lang="en-US" altLang="ja-JP" sz="2800" dirty="0" smtClean="0">
              <a:solidFill>
                <a:prstClr val="black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en-US" altLang="ja-JP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K’s Life</a:t>
            </a:r>
            <a:r>
              <a:rPr lang="ja-JP" altLang="en-US" sz="2800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の個人データを各自で修正</a:t>
            </a: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235489" y="179730"/>
            <a:ext cx="8748972" cy="7697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+mj-cs"/>
              </a:defRPr>
            </a:lvl1pPr>
          </a:lstStyle>
          <a:p>
            <a:r>
              <a:rPr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５．</a:t>
            </a:r>
            <a:r>
              <a:rPr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住所等の変更について</a:t>
            </a:r>
          </a:p>
          <a:p>
            <a:endParaRPr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05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5513</TotalTime>
  <Words>341</Words>
  <Application>Microsoft Office PowerPoint</Application>
  <PresentationFormat>画面に合わせる (4:3)</PresentationFormat>
  <Paragraphs>75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HG丸ｺﾞｼｯｸM-PRO</vt:lpstr>
      <vt:lpstr>HG創英角ｺﾞｼｯｸUB</vt:lpstr>
      <vt:lpstr>ＭＳ Ｐゴシック</vt:lpstr>
      <vt:lpstr>Arial</vt:lpstr>
      <vt:lpstr>Calibri</vt:lpstr>
      <vt:lpstr>Office テーマ</vt:lpstr>
      <vt:lpstr>１．提出物について（全員提出）</vt:lpstr>
      <vt:lpstr>２．授業料の支払いについて</vt:lpstr>
      <vt:lpstr>３．授業料の減免(３０％)について</vt:lpstr>
      <vt:lpstr>４．休学・退学について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新入留学生オリエンテーション</dc:title>
  <dc:creator>九州産業大学</dc:creator>
  <cp:lastModifiedBy>松﨑　祐徳</cp:lastModifiedBy>
  <cp:revision>485</cp:revision>
  <cp:lastPrinted>2020-04-10T01:16:51Z</cp:lastPrinted>
  <dcterms:created xsi:type="dcterms:W3CDTF">2013-03-08T07:45:29Z</dcterms:created>
  <dcterms:modified xsi:type="dcterms:W3CDTF">2020-04-10T01:16:52Z</dcterms:modified>
</cp:coreProperties>
</file>